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60" r:id="rId2"/>
    <p:sldId id="274" r:id="rId3"/>
    <p:sldId id="261" r:id="rId4"/>
    <p:sldId id="269" r:id="rId5"/>
    <p:sldId id="270" r:id="rId6"/>
    <p:sldId id="271" r:id="rId7"/>
    <p:sldId id="262" r:id="rId8"/>
    <p:sldId id="267" r:id="rId9"/>
    <p:sldId id="275" r:id="rId10"/>
    <p:sldId id="272" r:id="rId11"/>
    <p:sldId id="276" r:id="rId12"/>
    <p:sldId id="263" r:id="rId13"/>
    <p:sldId id="273" r:id="rId14"/>
    <p:sldId id="266" r:id="rId15"/>
  </p:sldIdLst>
  <p:sldSz cx="12192000" cy="6858000"/>
  <p:notesSz cx="6858000" cy="9144000"/>
  <p:embeddedFontLst>
    <p:embeddedFont>
      <p:font typeface="Century Gothic" panose="020B0502020202020204" pitchFamily="34" charset="0"/>
      <p:regular r:id="rId17"/>
      <p:bold r:id="rId18"/>
      <p:italic r:id="rId19"/>
      <p:boldItalic r:id="rId20"/>
    </p:embeddedFont>
    <p:embeddedFont>
      <p:font typeface="Georgia" panose="02040502050405020303" pitchFamily="18" charset="0"/>
      <p:regular r:id="rId21"/>
      <p:bold r:id="rId22"/>
      <p:italic r:id="rId23"/>
      <p:boldItalic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hIQdRJ6lhyoEhplS5hgAuw9WeIM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7" y="6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4"/>
          <p:cNvSpPr txBox="1"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24" name="Google Shape;24;p14"/>
          <p:cNvSpPr txBox="1">
            <a:spLocks noGrp="1"/>
          </p:cNvSpPr>
          <p:nvPr>
            <p:ph type="body" idx="2"/>
          </p:nvPr>
        </p:nvSpPr>
        <p:spPr>
          <a:xfrm>
            <a:off x="684211" y="1270529"/>
            <a:ext cx="4937655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25" name="Google Shape;25;p14"/>
          <p:cNvSpPr txBox="1">
            <a:spLocks noGrp="1"/>
          </p:cNvSpPr>
          <p:nvPr>
            <p:ph type="body" idx="3"/>
          </p:nvPr>
        </p:nvSpPr>
        <p:spPr>
          <a:xfrm>
            <a:off x="6079066" y="685800"/>
            <a:ext cx="4665134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240"/>
              <a:buNone/>
              <a:defRPr sz="2800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280"/>
              <a:buNone/>
              <a:defRPr sz="1600" b="1"/>
            </a:lvl9pPr>
          </a:lstStyle>
          <a:p>
            <a:endParaRPr/>
          </a:p>
        </p:txBody>
      </p:sp>
      <p:sp>
        <p:nvSpPr>
          <p:cNvPr id="26" name="Google Shape;26;p14"/>
          <p:cNvSpPr txBox="1">
            <a:spLocks noGrp="1"/>
          </p:cNvSpPr>
          <p:nvPr>
            <p:ph type="body" idx="4"/>
          </p:nvPr>
        </p:nvSpPr>
        <p:spPr>
          <a:xfrm>
            <a:off x="5806545" y="1262062"/>
            <a:ext cx="4929188" cy="3030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27" name="Google Shape;27;p1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or False">
  <p:cSld name="True or False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body" idx="2"/>
          </p:nvPr>
        </p:nvSpPr>
        <p:spPr>
          <a:xfrm>
            <a:off x="684211" y="4766732"/>
            <a:ext cx="8534401" cy="12276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p24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5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5"/>
          <p:cNvSpPr txBox="1">
            <a:spLocks noGrp="1"/>
          </p:cNvSpPr>
          <p:nvPr>
            <p:ph type="body" idx="1"/>
          </p:nvPr>
        </p:nvSpPr>
        <p:spPr>
          <a:xfrm rot="5400000">
            <a:off x="3143778" y="-1773767"/>
            <a:ext cx="3615267" cy="85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0" name="Google Shape;130;p25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5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5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6"/>
          <p:cNvSpPr txBox="1">
            <a:spLocks noGrp="1"/>
          </p:cNvSpPr>
          <p:nvPr>
            <p:ph type="title"/>
          </p:nvPr>
        </p:nvSpPr>
        <p:spPr>
          <a:xfrm rot="5400000">
            <a:off x="7427912" y="1943100"/>
            <a:ext cx="45720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6"/>
          <p:cNvSpPr txBox="1">
            <a:spLocks noGrp="1"/>
          </p:cNvSpPr>
          <p:nvPr>
            <p:ph type="body" idx="1"/>
          </p:nvPr>
        </p:nvSpPr>
        <p:spPr>
          <a:xfrm rot="5400000">
            <a:off x="1943100" y="-571500"/>
            <a:ext cx="5308600" cy="78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36" name="Google Shape;136;p26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26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6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684211" y="685800"/>
            <a:ext cx="4937655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2"/>
          </p:nvPr>
        </p:nvSpPr>
        <p:spPr>
          <a:xfrm>
            <a:off x="5808133" y="685801"/>
            <a:ext cx="4934479" cy="36152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Century Gothic"/>
              <a:buNone/>
              <a:defRPr sz="2400" b="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5943601" cy="53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2004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▶"/>
              <a:defRPr/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body" idx="2"/>
          </p:nvPr>
        </p:nvSpPr>
        <p:spPr>
          <a:xfrm>
            <a:off x="7085012" y="2209799"/>
            <a:ext cx="3657600" cy="2091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6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8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72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72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8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anoramic Picture with Caption">
  <p:cSld name="Panoramic Picture with Caption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>
            <a:spLocks noGrp="1"/>
          </p:cNvSpPr>
          <p:nvPr>
            <p:ph type="pic" idx="2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280"/>
              <a:buFont typeface="Noto Sans Symbols"/>
              <a:buNone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body" idx="1"/>
          </p:nvPr>
        </p:nvSpPr>
        <p:spPr>
          <a:xfrm>
            <a:off x="914402" y="3843867"/>
            <a:ext cx="830421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280"/>
              <a:buFont typeface="Century Gothic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aption">
  <p:cSld name="Title and Caption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20"/>
          <p:cNvSpPr txBox="1"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3" name="Google Shape;93;p20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0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20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Caption">
  <p:cSld name="Quote with Caption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1"/>
          <p:cNvSpPr txBox="1"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21"/>
          <p:cNvSpPr txBox="1">
            <a:spLocks noGrp="1"/>
          </p:cNvSpPr>
          <p:nvPr>
            <p:ph type="body" idx="1"/>
          </p:nvPr>
        </p:nvSpPr>
        <p:spPr>
          <a:xfrm>
            <a:off x="1446212" y="3429000"/>
            <a:ext cx="8534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Font typeface="Century Gothic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Font typeface="Century Gothic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Font typeface="Century Gothic"/>
              <a:buNone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99" name="Google Shape;99;p21"/>
          <p:cNvSpPr txBox="1">
            <a:spLocks noGrp="1"/>
          </p:cNvSpPr>
          <p:nvPr>
            <p:ph type="body" idx="2"/>
          </p:nvPr>
        </p:nvSpPr>
        <p:spPr>
          <a:xfrm>
            <a:off x="684213" y="4301067"/>
            <a:ext cx="8534400" cy="168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0" name="Google Shape;100;p21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03" name="Google Shape;103;p21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2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Name Card">
  <p:cSld name="Quote Name Card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3"/>
          <p:cNvSpPr txBox="1"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entury Gothic"/>
              <a:buNone/>
              <a:defRPr sz="3200" b="0" cap="none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body" idx="1"/>
          </p:nvPr>
        </p:nvSpPr>
        <p:spPr>
          <a:xfrm>
            <a:off x="684212" y="3928534"/>
            <a:ext cx="8534401" cy="1049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920"/>
              <a:buNone/>
              <a:defRPr sz="2400" b="0" cap="none">
                <a:solidFill>
                  <a:schemeClr val="lt1"/>
                </a:solidFill>
              </a:defRPr>
            </a:lvl1pPr>
            <a:lvl2pPr marL="914400" lvl="1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3pPr>
            <a:lvl4pPr marL="1828800" lvl="3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4pPr>
            <a:lvl5pPr marL="2286000" lvl="4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5pPr>
            <a:lvl6pPr marL="2743200" lvl="5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6pPr>
            <a:lvl7pPr marL="3200400" lvl="6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7pPr>
            <a:lvl8pPr marL="3657600" lvl="7" indent="-32004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▶"/>
              <a:defRPr/>
            </a:lvl8pPr>
            <a:lvl9pPr marL="4114800" lvl="8" indent="-32004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440"/>
              <a:buChar char="▶"/>
              <a:defRPr/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body" idx="2"/>
          </p:nvPr>
        </p:nvSpPr>
        <p:spPr>
          <a:xfrm>
            <a:off x="684211" y="4978400"/>
            <a:ext cx="8534401" cy="10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0F486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12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SzPts val="112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8" name="Google Shape;118;p2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23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lang="en-US" sz="80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”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62D2EF"/>
            </a:gs>
            <a:gs pos="10000">
              <a:srgbClr val="62D2EF"/>
            </a:gs>
            <a:gs pos="100000">
              <a:srgbClr val="05578D"/>
            </a:gs>
          </a:gsLst>
          <a:lin ang="612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9"/>
          <p:cNvGrpSpPr/>
          <p:nvPr/>
        </p:nvGrpSpPr>
        <p:grpSpPr>
          <a:xfrm>
            <a:off x="9206969" y="2963333"/>
            <a:ext cx="2981859" cy="3208867"/>
            <a:chOff x="9206969" y="2963333"/>
            <a:chExt cx="2981859" cy="3208867"/>
          </a:xfrm>
        </p:grpSpPr>
        <p:cxnSp>
          <p:nvCxnSpPr>
            <p:cNvPr id="11" name="Google Shape;11;p9"/>
            <p:cNvCxnSpPr/>
            <p:nvPr/>
          </p:nvCxnSpPr>
          <p:spPr>
            <a:xfrm flipH="1">
              <a:off x="11276012" y="2963333"/>
              <a:ext cx="912814" cy="912812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2" name="Google Shape;12;p9"/>
            <p:cNvCxnSpPr/>
            <p:nvPr/>
          </p:nvCxnSpPr>
          <p:spPr>
            <a:xfrm flipH="1">
              <a:off x="9206969" y="3190344"/>
              <a:ext cx="2981857" cy="2981856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3" name="Google Shape;13;p9"/>
            <p:cNvCxnSpPr/>
            <p:nvPr/>
          </p:nvCxnSpPr>
          <p:spPr>
            <a:xfrm flipH="1">
              <a:off x="10292292" y="3285067"/>
              <a:ext cx="1896534" cy="1896533"/>
            </a:xfrm>
            <a:prstGeom prst="straightConnector1">
              <a:avLst/>
            </a:prstGeom>
            <a:noFill/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4" name="Google Shape;14;p9"/>
            <p:cNvCxnSpPr/>
            <p:nvPr/>
          </p:nvCxnSpPr>
          <p:spPr>
            <a:xfrm flipH="1">
              <a:off x="10443103" y="3131080"/>
              <a:ext cx="1745722" cy="1745720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  <p:cxnSp>
          <p:nvCxnSpPr>
            <p:cNvPr id="15" name="Google Shape;15;p9"/>
            <p:cNvCxnSpPr/>
            <p:nvPr/>
          </p:nvCxnSpPr>
          <p:spPr>
            <a:xfrm flipH="1">
              <a:off x="10918826" y="3683001"/>
              <a:ext cx="1270001" cy="1269999"/>
            </a:xfrm>
            <a:prstGeom prst="straightConnector1">
              <a:avLst/>
            </a:prstGeom>
            <a:noFill/>
            <a:ln w="2857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</p:cxnSp>
      </p:grpSp>
      <p:sp>
        <p:nvSpPr>
          <p:cNvPr id="16" name="Google Shape;16;p9"/>
          <p:cNvSpPr txBox="1"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9"/>
          <p:cNvSpPr txBox="1"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marR="0" lvl="0" indent="-3302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Noto Sans Symbols"/>
              <a:buChar char="▶"/>
              <a:defRPr sz="20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2004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440"/>
              <a:buFont typeface="Noto Sans Symbols"/>
              <a:buChar char="▶"/>
              <a:defRPr sz="18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098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80"/>
              <a:buFont typeface="Noto Sans Symbols"/>
              <a:buChar char="▶"/>
              <a:defRPr sz="16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29971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29972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29972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chemeClr val="lt1"/>
              </a:buClr>
              <a:buSzPts val="1120"/>
              <a:buFont typeface="Noto Sans Symbols"/>
              <a:buChar char="▶"/>
              <a:defRPr sz="1400" b="0" i="0" u="none" strike="noStrike" cap="none">
                <a:solidFill>
                  <a:srgbClr val="0F486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8" name="Google Shape;18;p9"/>
          <p:cNvSpPr txBox="1">
            <a:spLocks noGrp="1"/>
          </p:cNvSpPr>
          <p:nvPr>
            <p:ph type="dt" idx="10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9" name="Google Shape;19;p9"/>
          <p:cNvSpPr txBox="1">
            <a:spLocks noGrp="1"/>
          </p:cNvSpPr>
          <p:nvPr>
            <p:ph type="ftr" idx="11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20" name="Google Shape;20;p9"/>
          <p:cNvSpPr txBox="1">
            <a:spLocks noGrp="1"/>
          </p:cNvSpPr>
          <p:nvPr>
            <p:ph type="sldNum" idx="12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  <a:defRPr sz="3200" b="0" i="0" u="none" strike="noStrike" cap="none">
                <a:solidFill>
                  <a:srgbClr val="09304A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3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2" r:id="rId9"/>
    <p:sldLayoutId id="2147483663" r:id="rId10"/>
    <p:sldLayoutId id="2147483664" r:id="rId11"/>
    <p:sldLayoutId id="2147483665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alila@ayso60.org" TargetMode="External"/><Relationship Id="rId2" Type="http://schemas.openxmlformats.org/officeDocument/2006/relationships/hyperlink" Target="mailto:matt@ayso60.or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hyperlink" Target="mailto:cindy@ayso60.or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alex@ayso60.org" TargetMode="External"/><Relationship Id="rId2" Type="http://schemas.openxmlformats.org/officeDocument/2006/relationships/hyperlink" Target="mailto:jill@ayso60.or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matt@ayso60.org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yso60.org/Default.aspx?tabid=963327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yso60.org/Default.aspx?tabid=854956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t5602vnjxv0c.cloudfront.net/portals/14654/docs/volunteers/volunteer_coach%20job%20description.pdf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ill@ayso60.org" TargetMode="External"/><Relationship Id="rId2" Type="http://schemas.openxmlformats.org/officeDocument/2006/relationships/hyperlink" Target="https://youtu.be/b9vcg95kiZA?feature=shared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matt@ayso60.org" TargetMode="External"/><Relationship Id="rId4" Type="http://schemas.openxmlformats.org/officeDocument/2006/relationships/hyperlink" Target="mailto:alex@ayso60.org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6911" y="971795"/>
            <a:ext cx="8074568" cy="1228060"/>
          </a:xfrm>
        </p:spPr>
        <p:txBody>
          <a:bodyPr/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entury Gothic"/>
              <a:buNone/>
            </a:pPr>
            <a:r>
              <a:rPr lang="en-US" sz="3200" b="1" dirty="0"/>
              <a:t>Welcome Coaches to AYSO REGION 60 </a:t>
            </a:r>
            <a:endParaRPr lang="en-US" b="1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0401" y="3006625"/>
            <a:ext cx="7104696" cy="3851376"/>
          </a:xfrm>
        </p:spPr>
        <p:txBody>
          <a:bodyPr>
            <a:normAutofit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Region 60’s Coach Admin (RCA): Matthew Chavez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hlinkClick r:id="rId2"/>
              </a:rPr>
              <a:t>matt@ayso60.org</a:t>
            </a: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Coach Mentor: Dalila Muro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hlinkClick r:id="rId3"/>
              </a:rPr>
              <a:t>dalila@ayso60.org</a:t>
            </a: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Coach Equipment Coordinator: Cindy Au-Yeung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hlinkClick r:id="rId4"/>
              </a:rPr>
              <a:t>cindy@ayso60.org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6" name="Google Shape;143;p1">
            <a:extLst>
              <a:ext uri="{FF2B5EF4-FFF2-40B4-BE49-F238E27FC236}">
                <a16:creationId xmlns:a16="http://schemas.microsoft.com/office/drawing/2014/main" id="{7A974997-2E5B-AD33-AB65-2EA09BA9D815}"/>
              </a:ext>
            </a:extLst>
          </p:cNvPr>
          <p:cNvPicPr preferRelativeResize="0">
            <a:picLocks/>
          </p:cNvPicPr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0400" y="165025"/>
            <a:ext cx="2912700" cy="2841600"/>
          </a:xfrm>
          <a:prstGeom prst="snip2DiagRect">
            <a:avLst>
              <a:gd name="adj1" fmla="val 10815"/>
              <a:gd name="adj2" fmla="val 0"/>
            </a:avLst>
          </a:prstGeom>
          <a:noFill/>
          <a:ln w="15875" cap="flat" cmpd="sng">
            <a:solidFill>
              <a:schemeClr val="lt1">
                <a:alpha val="40000"/>
              </a:schemeClr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7" name="Google Shape;146;p1">
            <a:extLst>
              <a:ext uri="{FF2B5EF4-FFF2-40B4-BE49-F238E27FC236}">
                <a16:creationId xmlns:a16="http://schemas.microsoft.com/office/drawing/2014/main" id="{ACE849A2-2DCA-09E7-7D1A-8167E060CA20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328917" y="3663946"/>
            <a:ext cx="3672011" cy="30719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5409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97077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Coach Game Cards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34" y="1325137"/>
            <a:ext cx="11189616" cy="5532864"/>
          </a:xfrm>
        </p:spPr>
        <p:txBody>
          <a:bodyPr>
            <a:normAutofit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Game Cards w/ QR Code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Will be printed week by week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Coach will need to pick them up at the Ref Tent before each game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The QR Code on the Back of the Game Card is for the Referees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Email the following information to: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  <a:hlinkClick r:id="rId2"/>
              </a:rPr>
              <a:t>jill@ayso60.org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t>,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  <a:hlinkClick r:id="rId3"/>
              </a:rPr>
              <a:t>alex@ayso60.org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t> and 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  <a:hlinkClick r:id="rId4"/>
              </a:rPr>
              <a:t>matt@ayso60.org</a:t>
            </a:r>
            <a:r>
              <a:rPr kumimoji="0" lang="en-US" sz="1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sym typeface="Century Gothic"/>
              </a:rPr>
              <a:t> </a:t>
            </a:r>
            <a:endParaRPr lang="en-US" b="1" dirty="0">
              <a:solidFill>
                <a:schemeClr val="bg1"/>
              </a:solidFill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Division (Boy/Girl)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Team Name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Head Coach Full Name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Assistant Coach Full Name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Players Full Name with assigned Jersey Number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Only Fully Cleared/Certified Volunteers will be added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If you don’t provide above information you have to manually fill out your game cards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The only acceptable game cards are the ones we provide</a:t>
            </a:r>
          </a:p>
        </p:txBody>
      </p:sp>
    </p:spTree>
    <p:extLst>
      <p:ext uri="{BB962C8B-B14F-4D97-AF65-F5344CB8AC3E}">
        <p14:creationId xmlns:p14="http://schemas.microsoft.com/office/powerpoint/2010/main" val="31291542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DC3DE9-E33E-1C85-3B7F-CCBCA710A7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6BBB-554C-BC94-7FF0-E4CA7B3F5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97077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Coach Game Cards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37AE74-D92C-D3E8-4BC9-B0CBCBC6D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3634" y="1325137"/>
            <a:ext cx="11189616" cy="5532864"/>
          </a:xfrm>
        </p:spPr>
        <p:txBody>
          <a:bodyPr>
            <a:normAutofit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D2A44F-1C27-55DE-9737-79D7505A13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645" y="1317968"/>
            <a:ext cx="3215919" cy="520491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F570C1-3593-919C-E466-E2E5933739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4809" y="1317968"/>
            <a:ext cx="3344117" cy="521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6316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34655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Coach Training w/ RCA (Optional)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114816"/>
            <a:ext cx="9637235" cy="5743185"/>
          </a:xfrm>
        </p:spPr>
        <p:txBody>
          <a:bodyPr>
            <a:normAutofit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Past Sessions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August 16 at </a:t>
            </a:r>
            <a:r>
              <a:rPr lang="en-US" b="1" dirty="0" err="1"/>
              <a:t>Almansor</a:t>
            </a:r>
            <a:endParaRPr lang="en-US" b="1" dirty="0"/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How to Run a Practice (Dynamic Stretching, Footwork, Skills, Dribbling, Passing, Shooting, Small Sided Scrimmages &amp; Formations)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Future 1-on-1 Sessions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Sep 8, Sep 15 &amp; Sep 29 (Reserved)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Sep 22 &amp; Oct 6 (Open Dates)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Coach recommendation on what to go over</a:t>
            </a:r>
          </a:p>
        </p:txBody>
      </p:sp>
    </p:spTree>
    <p:extLst>
      <p:ext uri="{BB962C8B-B14F-4D97-AF65-F5344CB8AC3E}">
        <p14:creationId xmlns:p14="http://schemas.microsoft.com/office/powerpoint/2010/main" val="1889882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97077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Training Help &amp; Key Words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603333"/>
            <a:ext cx="8535988" cy="5254668"/>
          </a:xfrm>
        </p:spPr>
        <p:txBody>
          <a:bodyPr>
            <a:normAutofit fontScale="92500" lnSpcReduction="2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5 Attacking/Defending Principles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Penetrate/Delay, </a:t>
            </a:r>
            <a:r>
              <a:rPr lang="en-US" b="1" dirty="0">
                <a:solidFill>
                  <a:schemeClr val="tx1"/>
                </a:solidFill>
              </a:rPr>
              <a:t>Support</a:t>
            </a:r>
            <a:r>
              <a:rPr lang="en-US" b="1" dirty="0">
                <a:solidFill>
                  <a:schemeClr val="bg1"/>
                </a:solidFill>
              </a:rPr>
              <a:t>/Depth, </a:t>
            </a:r>
            <a:r>
              <a:rPr lang="en-US" b="1" dirty="0">
                <a:solidFill>
                  <a:schemeClr val="tx1"/>
                </a:solidFill>
              </a:rPr>
              <a:t>Width</a:t>
            </a:r>
            <a:r>
              <a:rPr lang="en-US" b="1" dirty="0">
                <a:solidFill>
                  <a:schemeClr val="bg1"/>
                </a:solidFill>
              </a:rPr>
              <a:t>/Concentration, Mobility/Balance, Creativity/Composure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Players Make the Right Decisions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Ready Position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First Touch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Vision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Try to keep Ball Moving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Have an idea to go with Ball before receiving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Key Words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Check-Out &amp; Check-In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Check Shoulder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Face the Field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Pass Away from Pressure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Pass where you face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Switch Field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Look Forward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Sometime you have to Pass Back to Go Forward</a:t>
            </a:r>
          </a:p>
        </p:txBody>
      </p:sp>
    </p:spTree>
    <p:extLst>
      <p:ext uri="{BB962C8B-B14F-4D97-AF65-F5344CB8AC3E}">
        <p14:creationId xmlns:p14="http://schemas.microsoft.com/office/powerpoint/2010/main" val="10562452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99914-3BA3-52E8-30E6-6B8FED827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26" y="1750513"/>
            <a:ext cx="10058400" cy="2743200"/>
          </a:xfrm>
        </p:spPr>
        <p:txBody>
          <a:bodyPr>
            <a:normAutofit/>
          </a:bodyPr>
          <a:lstStyle/>
          <a:p>
            <a:pPr algn="ctr"/>
            <a:r>
              <a:rPr lang="en-US" sz="9600" dirty="0"/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207709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1" y="122129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Steps to Become a Coach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1" y="1590805"/>
            <a:ext cx="9775022" cy="5267196"/>
          </a:xfrm>
        </p:spPr>
        <p:txBody>
          <a:bodyPr>
            <a:normAutofit fontScale="85000" lnSpcReduction="2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Steps to Volunteer: </a:t>
            </a:r>
            <a:r>
              <a:rPr lang="en-US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https://www.ayso60.org/Default.aspx?tabid=963327</a:t>
            </a: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Volunteer approval is needed on an annual basis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Risk Status/Background Check (annually 15-20 min)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Live Scan/Fingerprints (1-time)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Safe Haven Training Certification (1-time/ 15-20 min)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Concussion Training Certification (1-time/ 15-20 min)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Sudden Cardiac Arrest Training Certification (1-time/ 15-20 min)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Safe Sport Training Certification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90 minutes for first time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30 minutes every year afterwards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Coach Certification for the specific division (1-time)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09654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-168337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Coach Resources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64" y="957430"/>
            <a:ext cx="12004652" cy="5900571"/>
          </a:xfrm>
        </p:spPr>
        <p:txBody>
          <a:bodyPr>
            <a:normAutofit fontScale="77500" lnSpcReduction="2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AYSO 60 Coach Page: </a:t>
            </a:r>
            <a:r>
              <a:rPr lang="en-US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https://www.ayso60.org/Default.aspx?tabid=854956</a:t>
            </a:r>
            <a:endParaRPr lang="en-US" b="1" dirty="0">
              <a:solidFill>
                <a:schemeClr val="bg1"/>
              </a:solidFill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Coaches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Volunteer Requirements, Coach Divisions, Cross Certification from USSF and Coach Job Description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Steps to Become a Coach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Coach Volunteer Process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Coaching Support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2025 Coach’s Presentation (Old…Will Post Soon)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School Yard Program (FMS) Weeks 1 – 10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Defending 1v1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50 Dribbling Skills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Heading the Ball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Coaching Resources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AYSO Coaching Resources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Line-up Card (Old…Working on New One)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Concussion Action Plan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AYSO Participant (Return to Play) Release 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Incident Report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Player or Volunteer Injured during AYSO Events (Practice, Game)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Player Injuries for non AYSO events please keep a copy of doctor’s note 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u="sng" dirty="0">
                <a:solidFill>
                  <a:schemeClr val="tx1"/>
                </a:solidFill>
              </a:rPr>
              <a:t>Complete AYSO Participant (Return to Play) Release </a:t>
            </a:r>
          </a:p>
          <a:p>
            <a:pPr marL="1943100" lvl="3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Needed for Player to Return to Play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 err="1">
                <a:solidFill>
                  <a:schemeClr val="bg1"/>
                </a:solidFill>
              </a:rPr>
              <a:t>eTrainU</a:t>
            </a:r>
            <a:r>
              <a:rPr lang="en-US" b="1" dirty="0">
                <a:solidFill>
                  <a:schemeClr val="bg1"/>
                </a:solidFill>
              </a:rPr>
              <a:t>: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After logging-in to your ayso60 account select “AYSOU” and the page will direct you to </a:t>
            </a:r>
            <a:r>
              <a:rPr lang="en-US" b="1" dirty="0" err="1">
                <a:solidFill>
                  <a:schemeClr val="bg1"/>
                </a:solidFill>
              </a:rPr>
              <a:t>eTrainU</a:t>
            </a:r>
            <a:endParaRPr lang="en-US" b="1" dirty="0">
              <a:solidFill>
                <a:schemeClr val="bg1"/>
              </a:solidFill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Go to Resource Library/Coach Manuals</a:t>
            </a:r>
            <a:endParaRPr lang="en-US" b="1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4779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22129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Coach Responsibilities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64" y="926926"/>
            <a:ext cx="12004652" cy="5931075"/>
          </a:xfrm>
        </p:spPr>
        <p:txBody>
          <a:bodyPr>
            <a:normAutofit fontScale="77500" lnSpcReduction="2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AYSO 60 Coach Job Description: </a:t>
            </a:r>
            <a:r>
              <a:rPr lang="en-US" b="1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https://dt5602vnjxv0c.cloudfront.net/portals/14654/docs/volunteers/volunteer_coach%20job%20description.pdf</a:t>
            </a: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Develop Players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Be a Good Role Model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Promote AYSO Philosophy (Everyone Plays, </a:t>
            </a:r>
            <a:r>
              <a:rPr lang="en-US" b="1" dirty="0">
                <a:solidFill>
                  <a:schemeClr val="tx1"/>
                </a:solidFill>
              </a:rPr>
              <a:t>Balanced Teams</a:t>
            </a:r>
            <a:r>
              <a:rPr lang="en-US" b="1" dirty="0">
                <a:solidFill>
                  <a:schemeClr val="bg1"/>
                </a:solidFill>
              </a:rPr>
              <a:t>, Positive Coaching, Good Sportsmanship, Player Development)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All Coaches should leave Team Formations feeling confident all the Teams are Balanced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Transparency</a:t>
            </a:r>
            <a:endParaRPr lang="en-US" b="1" dirty="0">
              <a:solidFill>
                <a:schemeClr val="bg1"/>
              </a:solidFill>
            </a:endParaRP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Support Chain of Command (Respective DC, RCA or RRA and RC)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Know your Division Commissioner!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SY: Christina Martin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8UB: Kristy Rowe &amp; 8UG: Jay Yao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10UB/G: Jim Jaime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12UB: Jesus Para &amp; 12UG: Jim Jaime and Christina Bentivegna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14UB: Ryan Medrano &amp; 14UG: Jesus Chavez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UD: Alex Gilbert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Include them on email traffic affecting their division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Contact them with Questions or Concerns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Issues with Parents or anything let us know by brining it up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Contact Parents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Conduct Parent Meeting (Parent Orientation)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Make 100% contact for each parent. If someone doesn’t respond, inform DC ASAP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Confirm if any player has allergies, asthma or any medical condition you should be aware of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65511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22129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Coach Responsibilities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64" y="1097280"/>
            <a:ext cx="12004652" cy="5760721"/>
          </a:xfrm>
        </p:spPr>
        <p:txBody>
          <a:bodyPr>
            <a:normAutofit fontScale="92500" lnSpcReduction="20000"/>
          </a:bodyPr>
          <a:lstStyle/>
          <a:p>
            <a:pPr marL="228600" indent="0"/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Head Coach Set Practice Schedule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/>
              <a:t>Days, Times &amp; Locations within our permits. Minimum 1 practice per week for 1 hour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Always Carry Roster &amp; Medical/Player Release Forms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First Aid Kit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Assistant Coach will ASSIST the Head Coach as directed by offering input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1"/>
                </a:solidFill>
              </a:rPr>
              <a:t>If any issues please inform DC, RCA &amp; RC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Carry out Team Tasks (Utilize your Team Manager for Team Communication)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Share Grid Space with other Coaches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Responsible for players during team activities (e.g., practices, games) until a duly designated adult has taken charge of each child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/>
              <a:t>Have FUN!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98676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22129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Coach Courses (</a:t>
            </a:r>
            <a:r>
              <a:rPr lang="en-US" b="1" dirty="0" err="1"/>
              <a:t>etrainu</a:t>
            </a:r>
            <a:r>
              <a:rPr lang="en-US" b="1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964" y="926926"/>
            <a:ext cx="12004652" cy="5931075"/>
          </a:xfrm>
        </p:spPr>
        <p:txBody>
          <a:bodyPr>
            <a:normAutofit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228600" indent="0"/>
            <a:endParaRPr lang="en-US" b="1" dirty="0"/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D79E7E1-6EB8-8CD0-6A4E-C95A215571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648664"/>
              </p:ext>
            </p:extLst>
          </p:nvPr>
        </p:nvGraphicFramePr>
        <p:xfrm>
          <a:off x="521374" y="2342946"/>
          <a:ext cx="11240567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0143">
                  <a:extLst>
                    <a:ext uri="{9D8B030D-6E8A-4147-A177-3AD203B41FA5}">
                      <a16:colId xmlns:a16="http://schemas.microsoft.com/office/drawing/2014/main" val="2147823039"/>
                    </a:ext>
                  </a:extLst>
                </a:gridCol>
                <a:gridCol w="2810143">
                  <a:extLst>
                    <a:ext uri="{9D8B030D-6E8A-4147-A177-3AD203B41FA5}">
                      <a16:colId xmlns:a16="http://schemas.microsoft.com/office/drawing/2014/main" val="3737650864"/>
                    </a:ext>
                  </a:extLst>
                </a:gridCol>
                <a:gridCol w="3037264">
                  <a:extLst>
                    <a:ext uri="{9D8B030D-6E8A-4147-A177-3AD203B41FA5}">
                      <a16:colId xmlns:a16="http://schemas.microsoft.com/office/drawing/2014/main" val="1891526264"/>
                    </a:ext>
                  </a:extLst>
                </a:gridCol>
                <a:gridCol w="2583017">
                  <a:extLst>
                    <a:ext uri="{9D8B030D-6E8A-4147-A177-3AD203B41FA5}">
                      <a16:colId xmlns:a16="http://schemas.microsoft.com/office/drawing/2014/main" val="1306864953"/>
                    </a:ext>
                  </a:extLst>
                </a:gridCol>
              </a:tblGrid>
              <a:tr h="283344">
                <a:tc>
                  <a:txBody>
                    <a:bodyPr/>
                    <a:lstStyle/>
                    <a:p>
                      <a:r>
                        <a:rPr lang="en-US" dirty="0"/>
                        <a:t>Course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Available Online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Field Session Required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Online Pre-Course Required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0436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Playground/Schoolyard Soccer Program Leader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  <a:p>
                      <a:endParaRPr lang="en-US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825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6U Coach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0450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8U Coach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0135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10U Coach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5604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* 12U Coach 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76641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Intermediate Coach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8928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Advanced Coach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9885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2733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147180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Register for a Coach Course (</a:t>
            </a:r>
            <a:r>
              <a:rPr lang="en-US" b="1" dirty="0" err="1"/>
              <a:t>etrainu</a:t>
            </a:r>
            <a:r>
              <a:rPr lang="en-US" b="1" dirty="0"/>
              <a:t>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603333"/>
            <a:ext cx="8535988" cy="5254668"/>
          </a:xfrm>
        </p:spPr>
        <p:txBody>
          <a:bodyPr>
            <a:normAutofit fontScale="92500" lnSpcReduction="1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Login to your AYSO 60 account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Go to Volunteer Tab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Select “AYSOU” and the page will direct you to </a:t>
            </a:r>
            <a:r>
              <a:rPr lang="en-US" b="1" dirty="0" err="1">
                <a:solidFill>
                  <a:schemeClr val="bg1"/>
                </a:solidFill>
              </a:rPr>
              <a:t>eTrainU</a:t>
            </a: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Click on the options tab and go to “Training Event”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Under Courses in Search Fields search for the course you want to take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After finding the correct course select “Enroll” and wait for an email. You can also reach out to the course contact that is listed directly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Please read all the course information &amp; complete all Prerequisites before attending course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1459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97077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Game Day Procedures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414021"/>
            <a:ext cx="10654348" cy="5443980"/>
          </a:xfrm>
        </p:spPr>
        <p:txBody>
          <a:bodyPr>
            <a:normAutofit fontScale="85000" lnSpcReduction="2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First Game of Day Normally Starts @ 8am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First Game Teams Responsible putting UP Goals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Goal Building Instructional Video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hlinkClick r:id="rId2"/>
              </a:rPr>
              <a:t>https://youtu.be/b9vcg95kiZA?feature</a:t>
            </a:r>
            <a:r>
              <a:rPr lang="en-US" b="1">
                <a:solidFill>
                  <a:schemeClr val="bg1"/>
                </a:solidFill>
                <a:hlinkClick r:id="rId2"/>
              </a:rPr>
              <a:t>=shared</a:t>
            </a: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Last Game Teams Responsible putting AWAY Goals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Pick-Up Game Cards at Referee Tent (Reference Slide 10)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Completed Game Cards will be handed out for those that provided Game Card Template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Send to </a:t>
            </a:r>
            <a:r>
              <a:rPr lang="en-US" b="1" dirty="0">
                <a:solidFill>
                  <a:schemeClr val="bg1"/>
                </a:solidFill>
                <a:hlinkClick r:id="rId3"/>
              </a:rPr>
              <a:t>jill@ayso60.org</a:t>
            </a:r>
            <a:r>
              <a:rPr lang="en-US" b="1" dirty="0">
                <a:solidFill>
                  <a:schemeClr val="bg1"/>
                </a:solidFill>
              </a:rPr>
              <a:t>, </a:t>
            </a:r>
            <a:r>
              <a:rPr lang="en-US" b="1" dirty="0">
                <a:solidFill>
                  <a:schemeClr val="bg1"/>
                </a:solidFill>
                <a:hlinkClick r:id="rId4"/>
              </a:rPr>
              <a:t>alex@ayso60.org</a:t>
            </a:r>
            <a:r>
              <a:rPr lang="en-US" b="1" dirty="0">
                <a:solidFill>
                  <a:schemeClr val="bg1"/>
                </a:solidFill>
              </a:rPr>
              <a:t> and </a:t>
            </a:r>
            <a:r>
              <a:rPr lang="en-US" b="1" dirty="0">
                <a:solidFill>
                  <a:schemeClr val="bg1"/>
                </a:solidFill>
                <a:hlinkClick r:id="rId5"/>
              </a:rPr>
              <a:t>matt@ayso60.org</a:t>
            </a:r>
            <a:r>
              <a:rPr lang="en-US" b="1" dirty="0">
                <a:solidFill>
                  <a:schemeClr val="bg1"/>
                </a:solidFill>
              </a:rPr>
              <a:t> 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If Game Card Template wasn’t emailed then Blank Game Card will be provided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Every week Game Cards will be provided at the Referee Tent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Have your team arrive minimum 30 min before game time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Home Team will sit on North/West Touchline &amp; Away Team South/East Touchline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Don’t run up Score over a 6 goal differential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It’s NOT JUST ABOUT WINNING!</a:t>
            </a:r>
          </a:p>
        </p:txBody>
      </p:sp>
    </p:spTree>
    <p:extLst>
      <p:ext uri="{BB962C8B-B14F-4D97-AF65-F5344CB8AC3E}">
        <p14:creationId xmlns:p14="http://schemas.microsoft.com/office/powerpoint/2010/main" val="1314322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59711-9A4D-98C3-36D5-C2DEE409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97077"/>
            <a:ext cx="10058400" cy="1228060"/>
          </a:xfrm>
        </p:spPr>
        <p:txBody>
          <a:bodyPr/>
          <a:lstStyle/>
          <a:p>
            <a:pPr algn="ctr"/>
            <a:r>
              <a:rPr lang="en-US" b="1" dirty="0"/>
              <a:t>Game Day Procedures (Cont.)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06F1FB-4D4B-413A-BB3A-90AAB20BC5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1325137"/>
            <a:ext cx="10058400" cy="5532864"/>
          </a:xfrm>
        </p:spPr>
        <p:txBody>
          <a:bodyPr>
            <a:normAutofit fontScale="92500" lnSpcReduction="20000"/>
          </a:bodyPr>
          <a:lstStyle/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Same Like Practice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Players No Jewelry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Shin Guards</a:t>
            </a:r>
          </a:p>
          <a:p>
            <a:pPr marL="1485900" lvl="2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NO MINI SHIN GUARDS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Any Incidents inform your DC and/or Board Member ASAP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Control Sideline Behavior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Parents Cheer and Coaches Coach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Zero Tolerance for Referee Abuse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Be Respectful towards Referees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Be a Good Example for the Kids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Only Board Members are Allowed in Bins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Have Parents clean-up your sideline trash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Refrain from using Foul Language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NO Coach Score Submission will be implemented this season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85413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rgbClr val="000000"/>
      </a:dk1>
      <a:lt1>
        <a:srgbClr val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cean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</TotalTime>
  <Words>1289</Words>
  <Application>Microsoft Office PowerPoint</Application>
  <PresentationFormat>Widescreen</PresentationFormat>
  <Paragraphs>235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Century Gothic</vt:lpstr>
      <vt:lpstr>Arial</vt:lpstr>
      <vt:lpstr>Georgia</vt:lpstr>
      <vt:lpstr>Noto Sans Symbols</vt:lpstr>
      <vt:lpstr>Slice</vt:lpstr>
      <vt:lpstr>Welcome Coaches to AYSO REGION 60 </vt:lpstr>
      <vt:lpstr>Steps to Become a Coach</vt:lpstr>
      <vt:lpstr>Coach Resources</vt:lpstr>
      <vt:lpstr>Coach Responsibilities</vt:lpstr>
      <vt:lpstr>Coach Responsibilities (Cont.)</vt:lpstr>
      <vt:lpstr>Coach Courses (etrainu)</vt:lpstr>
      <vt:lpstr>Register for a Coach Course (etrainu)</vt:lpstr>
      <vt:lpstr>Game Day Procedures</vt:lpstr>
      <vt:lpstr>Game Day Procedures (Cont.)</vt:lpstr>
      <vt:lpstr>Coach Game Cards</vt:lpstr>
      <vt:lpstr>Coach Game Cards</vt:lpstr>
      <vt:lpstr>Coach Training w/ RCA (Optional)</vt:lpstr>
      <vt:lpstr>Training Help &amp; Key Words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Soto Family</dc:creator>
  <cp:lastModifiedBy>Matthew Chavez</cp:lastModifiedBy>
  <cp:revision>28</cp:revision>
  <dcterms:created xsi:type="dcterms:W3CDTF">2020-06-01T20:52:30Z</dcterms:created>
  <dcterms:modified xsi:type="dcterms:W3CDTF">2025-09-05T23:38:01Z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